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yan Dennis Tiojanco" userId="50e1565c3e5c5554" providerId="LiveId" clId="{59AFBF2F-5F17-47F3-BDB8-691A06615B19}"/>
    <pc:docChg chg="modSld">
      <pc:chgData name="Bryan Dennis Tiojanco" userId="50e1565c3e5c5554" providerId="LiveId" clId="{59AFBF2F-5F17-47F3-BDB8-691A06615B19}" dt="2018-12-09T15:22:10.732" v="5" actId="2711"/>
      <pc:docMkLst>
        <pc:docMk/>
      </pc:docMkLst>
      <pc:sldChg chg="modSp">
        <pc:chgData name="Bryan Dennis Tiojanco" userId="50e1565c3e5c5554" providerId="LiveId" clId="{59AFBF2F-5F17-47F3-BDB8-691A06615B19}" dt="2018-12-09T15:22:10.732" v="5" actId="2711"/>
        <pc:sldMkLst>
          <pc:docMk/>
          <pc:sldMk cId="4110297538" sldId="263"/>
        </pc:sldMkLst>
        <pc:spChg chg="mod">
          <ac:chgData name="Bryan Dennis Tiojanco" userId="50e1565c3e5c5554" providerId="LiveId" clId="{59AFBF2F-5F17-47F3-BDB8-691A06615B19}" dt="2018-12-09T15:22:10.732" v="5" actId="2711"/>
          <ac:spMkLst>
            <pc:docMk/>
            <pc:sldMk cId="4110297538" sldId="263"/>
            <ac:spMk id="5" creationId="{BFF694A9-7862-4625-8194-CF8AC9E3959A}"/>
          </ac:spMkLst>
        </pc:spChg>
        <pc:graphicFrameChg chg="mod modGraphic">
          <ac:chgData name="Bryan Dennis Tiojanco" userId="50e1565c3e5c5554" providerId="LiveId" clId="{59AFBF2F-5F17-47F3-BDB8-691A06615B19}" dt="2018-12-09T15:21:55.503" v="3" actId="1076"/>
          <ac:graphicFrameMkLst>
            <pc:docMk/>
            <pc:sldMk cId="4110297538" sldId="263"/>
            <ac:graphicFrameMk id="7" creationId="{2C4DE765-F079-4D4F-90EC-DB7ECA8CC23C}"/>
          </ac:graphicFrameMkLst>
        </pc:graphicFrame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2-09T12:44:23.05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6 2560,'32'-5'1056,"-14"13"-832,4-4-1184,-12 1-544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2-09T12:45:18.36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3817 4224,'0'-2'121,"0"1"1,0 0-1,1-1 1,-1 1-1,0 0 1,1 0-1,-1-1 1,1 1-1,-1 0 1,1 0-1,0 0 1,-1 0-1,1 0 1,0 0-1,0 0 1,0 0-1,0 0 1,0 0-1,0 0 1,0 0-1,0 0-121,29-14 1029,-10 6 340,25-21-492,-11 8-485,14-6-392,132-79 881,-71 40-92,10 1-789,93-32 239,-77 37-142,85-42 41,32-17 60,336-125 607,48 18 446,-190 70-438,-6 1-365,48-14-171,36-24-48,234-75-6,11 12-167,-550 185-41,-198 65-13,584-189 60,400-83 97,18 42 18,-294 88-97,49 17 32,418-22 352,116 47-464,-56 63-402,-9 38-236,-523 4 451,-56-3 135,1208 5-280,-262 51-9,-1246-37 176,-92-12-27,-72-5 10,-64-1-1052,0-6-1,6-7 1235,-183 15-3861,-25-2 965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2-09T12:44:23.05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6 2560,'32'-5'1056,"-14"13"-832,4-4-1184,-12 1-544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2-09T12:45:18.36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3817 4224,'0'-2'121,"0"1"1,0 0-1,1-1 1,-1 1-1,0 0 1,1 0-1,-1-1 1,1 1-1,-1 0 1,1 0-1,0 0 1,-1 0-1,1 0 1,0 0-1,0 0 1,0 0-1,0 0 1,0 0-1,0 0 1,0 0-1,0 0-121,29-14 1029,-10 6 340,25-21-492,-11 8-485,14-6-392,132-79 881,-71 40-92,10 1-789,93-32 239,-77 37-142,85-42 41,32-17 60,336-125 607,48 18 446,-190 70-438,-6 1-365,48-14-171,36-24-48,234-75-6,11 12-167,-550 185-41,-198 65-13,584-189 60,400-83 97,18 42 18,-294 88-97,49 17 32,418-22 352,116 47-464,-56 63-402,-9 38-236,-523 4 451,-56-3 135,1208 5-280,-262 51-9,-1246-37 176,-92-12-27,-72-5 10,-64-1-1052,0-6-1,6-7 1235,-183 15-3861,-25-2 965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DDD6A-7F5B-4E84-8040-B8ECA9C2C8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2B17C2-46A6-4AB1-B507-471861D8D6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E97E7-95D8-410F-A7B2-7C0FE9E17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A911-E6CE-4265-BAEE-447F6BEEAEFF}" type="datetimeFigureOut">
              <a:rPr lang="en-SG" smtClean="0"/>
              <a:t>10/12/2018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9636C-C7AA-4801-9E47-B3849DDA5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B6775-4406-4E97-991B-B38B3A261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A879-B90F-4F15-8F33-74312544C36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7395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9FEF3-A7C3-4979-A3AD-27B1BF1DB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1F3DDB-7215-4C0F-B4B3-2B9B74FB22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14C79-E680-4E5B-95B2-4F0792EDA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A911-E6CE-4265-BAEE-447F6BEEAEFF}" type="datetimeFigureOut">
              <a:rPr lang="en-SG" smtClean="0"/>
              <a:t>10/12/2018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E9792-8481-4495-A141-F61B25799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32A7F-20F1-4B6E-A9E4-2205668D3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A879-B90F-4F15-8F33-74312544C36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3633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7922D0-1ACA-4AB1-AC3C-497A209E9B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19633B-3C93-4DF0-B6C7-D230F1679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D3918-6DC6-4E0B-AA5E-0463D07A2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A911-E6CE-4265-BAEE-447F6BEEAEFF}" type="datetimeFigureOut">
              <a:rPr lang="en-SG" smtClean="0"/>
              <a:t>10/12/2018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2C400-E11C-4D98-B70E-3D90FF3B9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1320C-11A3-4F54-87F7-19C4BFA3E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A879-B90F-4F15-8F33-74312544C36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0158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8739C-67EA-4C78-ACA9-178110FCE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AE74E-88C2-4FAC-A08D-C8F2B45B0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4A637-16F0-4AA4-A671-A6C839CAC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A911-E6CE-4265-BAEE-447F6BEEAEFF}" type="datetimeFigureOut">
              <a:rPr lang="en-SG" smtClean="0"/>
              <a:t>10/12/2018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B75C9-816D-42E5-B44F-916E4272C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1E29A-74FE-4CFD-A3B8-6E73A2C4C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A879-B90F-4F15-8F33-74312544C36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92463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D37D2-B9EB-4A2A-9A41-80A9658AE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A27917-DD26-455B-854F-5EE49DBB2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FF840-311A-4F43-8D7E-DCA2BE928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A911-E6CE-4265-BAEE-447F6BEEAEFF}" type="datetimeFigureOut">
              <a:rPr lang="en-SG" smtClean="0"/>
              <a:t>10/12/2018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DCDB0-1BB2-4BC2-8220-6B041F9F2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BA6FD-FD04-4EC5-AEB1-5A394539A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A879-B90F-4F15-8F33-74312544C36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866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D66B9-809F-43CE-8D1F-3E4902469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33422-C5E5-41CF-9F6F-BB5A40B77F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34C9F1-9B34-429E-BF44-76E1E5EE60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00F5DB-704A-48D0-B804-08500F9FD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A911-E6CE-4265-BAEE-447F6BEEAEFF}" type="datetimeFigureOut">
              <a:rPr lang="en-SG" smtClean="0"/>
              <a:t>10/12/2018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565FA3-B95B-4E58-A95F-0B60D18F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B116EB-5AC1-49FF-A0B3-53EFFB636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A879-B90F-4F15-8F33-74312544C36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82531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9ACDE-417A-46BF-B107-439A2DB24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86BC5F-F942-4D2C-9588-7F1C3CC88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9A7A63-DB5B-461B-BD3E-FA3A9210B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C5CFE8-D6DE-4B21-8ADF-D2B7FB08CB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18AD6E-7909-42A5-A3ED-003EE51B61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C31A78-88B8-4E5E-B48E-1E435D1D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A911-E6CE-4265-BAEE-447F6BEEAEFF}" type="datetimeFigureOut">
              <a:rPr lang="en-SG" smtClean="0"/>
              <a:t>10/12/2018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B3822C-4216-4118-A2A1-FCDFE25F0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5D5082-F8FE-4B00-9867-C060E8D04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A879-B90F-4F15-8F33-74312544C36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0287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EA210-5356-4C1C-9D61-19720F2DC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A4F3E9-8029-49C5-AD85-E0F5B936A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A911-E6CE-4265-BAEE-447F6BEEAEFF}" type="datetimeFigureOut">
              <a:rPr lang="en-SG" smtClean="0"/>
              <a:t>10/12/2018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B5F6C2-9887-4D16-9C45-BCFD76658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A09483-22CD-48B1-BC2B-8844E8A8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A879-B90F-4F15-8F33-74312544C36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12675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941046-8B39-428B-AA23-8551ED6AD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A911-E6CE-4265-BAEE-447F6BEEAEFF}" type="datetimeFigureOut">
              <a:rPr lang="en-SG" smtClean="0"/>
              <a:t>10/12/2018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F88BAB-0DA1-4847-90DD-3E539673D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D9ABE-AEA4-4AD2-A63F-204EA1763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A879-B90F-4F15-8F33-74312544C36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3016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BF7F9-EDD6-495B-8276-D6D20670D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7A45F-7FB0-4B56-81E4-F32DABF30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4D6CA9-24F9-4FB2-BC51-E47EDED7E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30FAE8-4288-49A6-BF35-EEED32D14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A911-E6CE-4265-BAEE-447F6BEEAEFF}" type="datetimeFigureOut">
              <a:rPr lang="en-SG" smtClean="0"/>
              <a:t>10/12/2018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0AF6E-EE75-4218-9FE1-AB8121F89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C48755-31AC-4FE5-B39E-E2A9448AF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A879-B90F-4F15-8F33-74312544C36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80381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52245-B0EB-46FF-A9F8-B23B5866C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8B44B9-9B43-4A56-82A8-47D932233D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E145D0-E821-4A2E-A304-721E96FD22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6D6033-7BF5-49DB-AAFC-E4BB9FE42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A911-E6CE-4265-BAEE-447F6BEEAEFF}" type="datetimeFigureOut">
              <a:rPr lang="en-SG" smtClean="0"/>
              <a:t>10/12/2018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E9C043-DF03-44CB-AF88-EE705367D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BC2C3F-96D9-43B0-861D-198FD0F24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A879-B90F-4F15-8F33-74312544C36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1108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9B1504-E587-410E-997C-CF3179CB0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DF7A54-6644-4108-8330-0113CA3C6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C90078-294A-465D-8C28-6DAB82BA6C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4A911-E6CE-4265-BAEE-447F6BEEAEFF}" type="datetimeFigureOut">
              <a:rPr lang="en-SG" smtClean="0"/>
              <a:t>10/12/2018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66EE5-EA10-4A6C-A101-CDB26FD811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FDEB9-3A15-4D2A-BB09-A2CDEBE67E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DA879-B90F-4F15-8F33-74312544C36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7736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E72AC-7850-452E-9BE2-7983278151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5283" y="1041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Importing Proportionality through Legislation: A Philippine Experiment</a:t>
            </a:r>
            <a:endParaRPr lang="en-SG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C2E46-B823-4734-8ED3-9AA84E0FE9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1766" y="3429000"/>
            <a:ext cx="9144000" cy="1655762"/>
          </a:xfrm>
        </p:spPr>
        <p:txBody>
          <a:bodyPr/>
          <a:lstStyle/>
          <a:p>
            <a:endParaRPr lang="en-US" dirty="0">
              <a:latin typeface="Garamond" panose="02020404030301010803" pitchFamily="18" charset="0"/>
            </a:endParaRPr>
          </a:p>
          <a:p>
            <a:r>
              <a:rPr lang="en-US" dirty="0">
                <a:latin typeface="Garamond" panose="02020404030301010803" pitchFamily="18" charset="0"/>
              </a:rPr>
              <a:t>Bryan Dennis Gabito Tiojanco</a:t>
            </a:r>
          </a:p>
          <a:p>
            <a:r>
              <a:rPr lang="en-US" dirty="0">
                <a:latin typeface="Garamond" panose="02020404030301010803" pitchFamily="18" charset="0"/>
              </a:rPr>
              <a:t>Ronald Ray San Juan</a:t>
            </a:r>
            <a:endParaRPr lang="en-SG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886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F94C5-D534-417A-8E2A-43E3DE7C8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Outline</a:t>
            </a:r>
            <a:endParaRPr lang="en-SG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E445C-6938-44FB-96EB-4C23CAF97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1. 	Rights analysis in the Philippines</a:t>
            </a:r>
          </a:p>
          <a:p>
            <a:pPr marL="0" indent="0">
              <a:buNone/>
            </a:pPr>
            <a:endParaRPr lang="en-US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2. 	Why no proportionality?</a:t>
            </a:r>
          </a:p>
          <a:p>
            <a:pPr marL="0" indent="0">
              <a:buNone/>
            </a:pPr>
            <a:endParaRPr lang="en-US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3. 	May Congress import proportionality?</a:t>
            </a:r>
          </a:p>
          <a:p>
            <a:pPr marL="0" indent="0">
              <a:buNone/>
            </a:pPr>
            <a:endParaRPr lang="en-US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4. 	Should Congress do so?</a:t>
            </a:r>
            <a:endParaRPr lang="en-SG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810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E2969-8E74-48AB-8F83-D25588DE3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Constitutional rights analysis</a:t>
            </a:r>
            <a:endParaRPr lang="en-SG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DBA59ED-D8D7-4C3F-B25D-BFA14958B6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1438466"/>
              </p:ext>
            </p:extLst>
          </p:nvPr>
        </p:nvGraphicFramePr>
        <p:xfrm>
          <a:off x="838200" y="1825624"/>
          <a:ext cx="10515600" cy="4390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71854893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7035292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9962711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25631623"/>
                    </a:ext>
                  </a:extLst>
                </a:gridCol>
              </a:tblGrid>
              <a:tr h="1302844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anose="02020404030301010803" pitchFamily="18" charset="0"/>
                        </a:rPr>
                        <a:t>Proportionality</a:t>
                      </a:r>
                      <a:endParaRPr lang="en-SG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anose="02020404030301010803" pitchFamily="18" charset="0"/>
                        </a:rPr>
                        <a:t>Rational basis/ dangerous tendency</a:t>
                      </a:r>
                      <a:endParaRPr lang="en-SG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anose="02020404030301010803" pitchFamily="18" charset="0"/>
                        </a:rPr>
                        <a:t>Intermediate scrutiny/ </a:t>
                      </a:r>
                      <a:r>
                        <a:rPr lang="en-US" sz="2400" dirty="0" err="1">
                          <a:latin typeface="Garamond" panose="02020404030301010803" pitchFamily="18" charset="0"/>
                        </a:rPr>
                        <a:t>O’brien</a:t>
                      </a:r>
                      <a:r>
                        <a:rPr lang="en-US" sz="2400" dirty="0">
                          <a:latin typeface="Garamond" panose="02020404030301010803" pitchFamily="18" charset="0"/>
                        </a:rPr>
                        <a:t> test</a:t>
                      </a:r>
                      <a:endParaRPr lang="en-SG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anose="02020404030301010803" pitchFamily="18" charset="0"/>
                        </a:rPr>
                        <a:t>Strict scrutiny/ clear &amp; present danger</a:t>
                      </a:r>
                      <a:endParaRPr lang="en-SG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584305"/>
                  </a:ext>
                </a:extLst>
              </a:tr>
              <a:tr h="754822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anose="02020404030301010803" pitchFamily="18" charset="0"/>
                        </a:rPr>
                        <a:t>Legitimacy</a:t>
                      </a:r>
                      <a:endParaRPr lang="en-SG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anose="02020404030301010803" pitchFamily="18" charset="0"/>
                        </a:rPr>
                        <a:t>=</a:t>
                      </a:r>
                      <a:endParaRPr lang="en-SG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anose="02020404030301010803" pitchFamily="18" charset="0"/>
                        </a:rPr>
                        <a:t>=</a:t>
                      </a:r>
                      <a:endParaRPr lang="en-SG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anose="02020404030301010803" pitchFamily="18" charset="0"/>
                        </a:rPr>
                        <a:t>&gt;</a:t>
                      </a:r>
                      <a:endParaRPr lang="en-SG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930862"/>
                  </a:ext>
                </a:extLst>
              </a:tr>
              <a:tr h="754822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anose="02020404030301010803" pitchFamily="18" charset="0"/>
                        </a:rPr>
                        <a:t>Suitability</a:t>
                      </a:r>
                      <a:endParaRPr lang="en-SG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anose="02020404030301010803" pitchFamily="18" charset="0"/>
                        </a:rPr>
                        <a:t>&lt;</a:t>
                      </a:r>
                      <a:endParaRPr lang="en-SG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anose="02020404030301010803" pitchFamily="18" charset="0"/>
                        </a:rPr>
                        <a:t>=</a:t>
                      </a:r>
                      <a:endParaRPr lang="en-SG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anose="02020404030301010803" pitchFamily="18" charset="0"/>
                        </a:rPr>
                        <a:t>=</a:t>
                      </a:r>
                      <a:endParaRPr lang="en-SG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526226"/>
                  </a:ext>
                </a:extLst>
              </a:tr>
              <a:tr h="754822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anose="02020404030301010803" pitchFamily="18" charset="0"/>
                        </a:rPr>
                        <a:t>Necessity</a:t>
                      </a:r>
                      <a:endParaRPr lang="en-SG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</a:t>
                      </a:r>
                      <a:endParaRPr lang="en-SG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</a:t>
                      </a:r>
                      <a:endParaRPr lang="en-SG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anose="02020404030301010803" pitchFamily="18" charset="0"/>
                        </a:rPr>
                        <a:t>=</a:t>
                      </a:r>
                      <a:endParaRPr lang="en-SG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785405"/>
                  </a:ext>
                </a:extLst>
              </a:tr>
              <a:tr h="754822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Garamond" panose="02020404030301010803" pitchFamily="18" charset="0"/>
                        </a:rPr>
                        <a:t>Stricto</a:t>
                      </a:r>
                      <a:r>
                        <a:rPr lang="en-US" sz="2400" dirty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2400" dirty="0" err="1">
                          <a:latin typeface="Garamond" panose="02020404030301010803" pitchFamily="18" charset="0"/>
                        </a:rPr>
                        <a:t>sensu</a:t>
                      </a:r>
                      <a:endParaRPr lang="en-SG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anose="02020404030301010803" pitchFamily="18" charset="0"/>
                        </a:rPr>
                        <a:t>Power &gt; right</a:t>
                      </a:r>
                      <a:endParaRPr lang="en-SG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anose="02020404030301010803" pitchFamily="18" charset="0"/>
                        </a:rPr>
                        <a:t>Multifactor balancing</a:t>
                      </a:r>
                      <a:endParaRPr lang="en-SG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anose="02020404030301010803" pitchFamily="18" charset="0"/>
                        </a:rPr>
                        <a:t>Right &gt; power</a:t>
                      </a:r>
                      <a:endParaRPr lang="en-SG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009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705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988ED-7EF3-4890-94E5-FEBA39583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Why no proportionality?</a:t>
            </a:r>
            <a:endParaRPr lang="en-SG" b="1" dirty="0">
              <a:latin typeface="Garamond" panose="02020404030301010803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CC1EAF-9BE2-451F-871E-FE04B51B10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 w="635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latin typeface="Garamond" panose="02020404030301010803" pitchFamily="18" charset="0"/>
              </a:rPr>
              <a:t>Rights </a:t>
            </a:r>
          </a:p>
          <a:p>
            <a:pPr marL="0" indent="0" algn="ctr">
              <a:buNone/>
            </a:pPr>
            <a:r>
              <a:rPr lang="en-US" sz="3600" b="1" dirty="0">
                <a:latin typeface="Garamond" panose="02020404030301010803" pitchFamily="18" charset="0"/>
              </a:rPr>
              <a:t>foundationalism</a:t>
            </a:r>
          </a:p>
          <a:p>
            <a:pPr lvl="1"/>
            <a:endParaRPr lang="en-US" sz="3200" dirty="0">
              <a:latin typeface="Garamond" panose="02020404030301010803" pitchFamily="18" charset="0"/>
            </a:endParaRPr>
          </a:p>
          <a:p>
            <a:pPr lvl="1"/>
            <a:r>
              <a:rPr lang="en-US" sz="3200" dirty="0">
                <a:latin typeface="Garamond" panose="02020404030301010803" pitchFamily="18" charset="0"/>
              </a:rPr>
              <a:t>Rights &gt; democracy</a:t>
            </a:r>
          </a:p>
          <a:p>
            <a:pPr lvl="1"/>
            <a:endParaRPr lang="en-US" sz="3200" dirty="0">
              <a:latin typeface="Garamond" panose="02020404030301010803" pitchFamily="18" charset="0"/>
            </a:endParaRPr>
          </a:p>
          <a:p>
            <a:pPr lvl="1"/>
            <a:r>
              <a:rPr lang="en-US" sz="3200" dirty="0">
                <a:latin typeface="Garamond" panose="02020404030301010803" pitchFamily="18" charset="0"/>
              </a:rPr>
              <a:t>Ideal dimension of rights</a:t>
            </a:r>
            <a:endParaRPr lang="en-SG" sz="3200" dirty="0">
              <a:latin typeface="Garamond" panose="02020404030301010803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83DB98B-4F55-4594-B501-9D33772E0C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 w="63500"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latin typeface="Garamond" panose="02020404030301010803" pitchFamily="18" charset="0"/>
              </a:rPr>
              <a:t>Democratic constitutionalism</a:t>
            </a:r>
          </a:p>
          <a:p>
            <a:pPr lvl="1"/>
            <a:endParaRPr lang="en-US" sz="3200" dirty="0">
              <a:latin typeface="Garamond" panose="02020404030301010803" pitchFamily="18" charset="0"/>
            </a:endParaRPr>
          </a:p>
          <a:p>
            <a:pPr lvl="1"/>
            <a:r>
              <a:rPr lang="en-US" sz="3200" dirty="0">
                <a:latin typeface="Garamond" panose="02020404030301010803" pitchFamily="18" charset="0"/>
              </a:rPr>
              <a:t>(dualist) democracy &gt; rights</a:t>
            </a:r>
          </a:p>
          <a:p>
            <a:pPr lvl="1"/>
            <a:endParaRPr lang="en-US" sz="3200" dirty="0">
              <a:latin typeface="Garamond" panose="02020404030301010803" pitchFamily="18" charset="0"/>
            </a:endParaRPr>
          </a:p>
          <a:p>
            <a:pPr lvl="1"/>
            <a:r>
              <a:rPr lang="en-US" sz="3200" dirty="0">
                <a:latin typeface="Garamond" panose="02020404030301010803" pitchFamily="18" charset="0"/>
              </a:rPr>
              <a:t>originalism</a:t>
            </a:r>
            <a:endParaRPr lang="en-SG" sz="3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605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FF694A9-7862-4625-8194-CF8AC9E39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9440"/>
            <a:ext cx="10515600" cy="1325563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Tiers of Rights</a:t>
            </a:r>
            <a:endParaRPr lang="en-SG" dirty="0">
              <a:latin typeface="Garamond" panose="02020404030301010803" pitchFamily="18" charset="0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C4DE765-F079-4D4F-90EC-DB7ECA8CC2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872629"/>
              </p:ext>
            </p:extLst>
          </p:nvPr>
        </p:nvGraphicFramePr>
        <p:xfrm>
          <a:off x="838200" y="1238546"/>
          <a:ext cx="10515600" cy="5481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902">
                  <a:extLst>
                    <a:ext uri="{9D8B030D-6E8A-4147-A177-3AD203B41FA5}">
                      <a16:colId xmlns:a16="http://schemas.microsoft.com/office/drawing/2014/main" val="4206867976"/>
                    </a:ext>
                  </a:extLst>
                </a:gridCol>
                <a:gridCol w="3617343">
                  <a:extLst>
                    <a:ext uri="{9D8B030D-6E8A-4147-A177-3AD203B41FA5}">
                      <a16:colId xmlns:a16="http://schemas.microsoft.com/office/drawing/2014/main" val="3383938751"/>
                    </a:ext>
                  </a:extLst>
                </a:gridCol>
                <a:gridCol w="5591355">
                  <a:extLst>
                    <a:ext uri="{9D8B030D-6E8A-4147-A177-3AD203B41FA5}">
                      <a16:colId xmlns:a16="http://schemas.microsoft.com/office/drawing/2014/main" val="11572923"/>
                    </a:ext>
                  </a:extLst>
                </a:gridCol>
              </a:tblGrid>
              <a:tr h="1597904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Garamond" panose="02020404030301010803" pitchFamily="18" charset="0"/>
                        </a:rPr>
                        <a:t>First</a:t>
                      </a:r>
                      <a:endParaRPr lang="en-SG" sz="2400" b="1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2400" b="0" dirty="0">
                          <a:latin typeface="Garamond" panose="02020404030301010803" pitchFamily="18" charset="0"/>
                        </a:rPr>
                        <a:t>Free speech</a:t>
                      </a:r>
                    </a:p>
                    <a:p>
                      <a:pPr lvl="1"/>
                      <a:endParaRPr lang="en-US" sz="2400" b="0" dirty="0">
                        <a:latin typeface="Garamond" panose="02020404030301010803" pitchFamily="18" charset="0"/>
                      </a:endParaRPr>
                    </a:p>
                    <a:p>
                      <a:pPr lvl="1"/>
                      <a:r>
                        <a:rPr lang="en-US" sz="2400" b="0" dirty="0">
                          <a:latin typeface="Garamond" panose="02020404030301010803" pitchFamily="18" charset="0"/>
                        </a:rPr>
                        <a:t>Free exercise</a:t>
                      </a:r>
                      <a:endParaRPr lang="en-SG" sz="2400" b="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2400" b="0" kern="1200" dirty="0">
                          <a:solidFill>
                            <a:schemeClr val="lt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‘No law shall be passed abridging the freedom of speech...’</a:t>
                      </a:r>
                      <a:endParaRPr lang="en-SG" sz="2400" b="0" kern="1200" dirty="0">
                        <a:solidFill>
                          <a:schemeClr val="lt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400" b="0" kern="1200" dirty="0">
                          <a:solidFill>
                            <a:schemeClr val="lt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- Const art III s 4</a:t>
                      </a:r>
                      <a:endParaRPr lang="en-SG" sz="2400" b="0" kern="1200" dirty="0">
                        <a:solidFill>
                          <a:schemeClr val="lt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  <a:p>
                      <a:endParaRPr lang="en-SG" sz="2400" b="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67700"/>
                  </a:ext>
                </a:extLst>
              </a:tr>
              <a:tr h="1597904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Garamond" panose="02020404030301010803" pitchFamily="18" charset="0"/>
                        </a:rPr>
                        <a:t>Second</a:t>
                      </a:r>
                      <a:endParaRPr lang="en-SG" sz="2400" b="1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0375" lvl="2" indent="0"/>
                      <a:r>
                        <a:rPr lang="en-US" sz="2400" dirty="0">
                          <a:latin typeface="Garamond" panose="02020404030301010803" pitchFamily="18" charset="0"/>
                        </a:rPr>
                        <a:t>Informational privacy</a:t>
                      </a:r>
                    </a:p>
                    <a:p>
                      <a:pPr marL="460375" lvl="2" indent="0"/>
                      <a:endParaRPr lang="en-US" sz="2400" dirty="0">
                        <a:latin typeface="Garamond" panose="02020404030301010803" pitchFamily="18" charset="0"/>
                      </a:endParaRPr>
                    </a:p>
                    <a:p>
                      <a:pPr marL="460375" lvl="2" indent="0"/>
                      <a:r>
                        <a:rPr lang="en-US" sz="2400" dirty="0">
                          <a:latin typeface="Garamond" panose="02020404030301010803" pitchFamily="18" charset="0"/>
                        </a:rPr>
                        <a:t>Right to travel</a:t>
                      </a:r>
                    </a:p>
                    <a:p>
                      <a:endParaRPr lang="en-SG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‘The privacy of communication and correspondence shall be inviolable except…</a:t>
                      </a:r>
                      <a:r>
                        <a:rPr lang="en-US" sz="2400" i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when public safety or order requires otherwise as prescribed by law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.’</a:t>
                      </a:r>
                      <a:endParaRPr lang="en-SG" sz="2400" kern="1200" dirty="0">
                        <a:solidFill>
                          <a:schemeClr val="dk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- Const art III s 3(1) </a:t>
                      </a:r>
                      <a:endParaRPr lang="en-SG" sz="2400" kern="1200" dirty="0">
                        <a:solidFill>
                          <a:schemeClr val="dk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  <a:p>
                      <a:endParaRPr lang="en-SG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1533275"/>
                  </a:ext>
                </a:extLst>
              </a:tr>
              <a:tr h="1597904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Garamond" panose="02020404030301010803" pitchFamily="18" charset="0"/>
                        </a:rPr>
                        <a:t>Third</a:t>
                      </a:r>
                      <a:endParaRPr lang="en-SG" sz="2400" b="1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2400" dirty="0">
                          <a:latin typeface="Garamond" panose="02020404030301010803" pitchFamily="18" charset="0"/>
                        </a:rPr>
                        <a:t>Economic rights</a:t>
                      </a:r>
                    </a:p>
                    <a:p>
                      <a:pPr lvl="1"/>
                      <a:r>
                        <a:rPr lang="en-US" sz="2400" dirty="0">
                          <a:latin typeface="Garamond" panose="02020404030301010803" pitchFamily="18" charset="0"/>
                        </a:rPr>
                        <a:t>Social justice rights</a:t>
                      </a:r>
                      <a:endParaRPr lang="en-SG" sz="2400" dirty="0">
                        <a:latin typeface="Garamond" panose="02020404030301010803" pitchFamily="18" charset="0"/>
                      </a:endParaRPr>
                    </a:p>
                    <a:p>
                      <a:endParaRPr lang="en-SG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‘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The State shall regulate the relations between workers and employers…’</a:t>
                      </a:r>
                    </a:p>
                    <a:p>
                      <a:pPr lvl="0"/>
                      <a:r>
                        <a:rPr lang="en-US" sz="2400" i="1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2400" i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Const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art XIII s 3 </a:t>
                      </a:r>
                      <a:endParaRPr lang="en-SG" sz="2400" kern="1200" dirty="0">
                        <a:solidFill>
                          <a:schemeClr val="dk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  <a:p>
                      <a:endParaRPr lang="en-SG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626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297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D4E12-EDA8-41CB-876B-459738884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Garamond" panose="02020404030301010803" pitchFamily="18" charset="0"/>
              </a:rPr>
              <a:t>2-Step Balancing	</a:t>
            </a:r>
            <a:endParaRPr lang="en-SG" sz="4800" dirty="0">
              <a:latin typeface="Garamond" panose="02020404030301010803" pitchFamily="18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47BE319-E341-4118-80A3-F70CC198C24F}"/>
              </a:ext>
            </a:extLst>
          </p:cNvPr>
          <p:cNvSpPr/>
          <p:nvPr/>
        </p:nvSpPr>
        <p:spPr>
          <a:xfrm>
            <a:off x="2953109" y="1958151"/>
            <a:ext cx="6285781" cy="40862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000">
              <a:latin typeface="Garamond" panose="02020404030301010803" pitchFamily="18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EDE37EC-BCFA-4288-8768-B78A8C77BEF6}"/>
              </a:ext>
            </a:extLst>
          </p:cNvPr>
          <p:cNvSpPr/>
          <p:nvPr/>
        </p:nvSpPr>
        <p:spPr>
          <a:xfrm>
            <a:off x="4560497" y="2806460"/>
            <a:ext cx="3071004" cy="238664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000">
              <a:latin typeface="Garamond" panose="02020404030301010803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73FBB2C7-4A44-4605-8745-06E9891C2A3B}"/>
                  </a:ext>
                </a:extLst>
              </p14:cNvPr>
              <p14:cNvContentPartPr/>
              <p14:nvPr/>
            </p14:nvContentPartPr>
            <p14:xfrm>
              <a:off x="11814616" y="3645523"/>
              <a:ext cx="29880" cy="648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73FBB2C7-4A44-4605-8745-06E9891C2A3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796976" y="3627883"/>
                <a:ext cx="65520" cy="4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E479E538-EE80-4A63-A678-F7B2BBD05F66}"/>
                  </a:ext>
                </a:extLst>
              </p14:cNvPr>
              <p14:cNvContentPartPr/>
              <p14:nvPr/>
            </p14:nvContentPartPr>
            <p14:xfrm>
              <a:off x="2283256" y="3517723"/>
              <a:ext cx="7781400" cy="137412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E479E538-EE80-4A63-A678-F7B2BBD05F6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65256" y="3500083"/>
                <a:ext cx="7817040" cy="1409760"/>
              </a:xfrm>
              <a:prstGeom prst="rect">
                <a:avLst/>
              </a:prstGeom>
            </p:spPr>
          </p:pic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1A22CD78-9CDE-437C-90E8-6FCE2D7411B2}"/>
              </a:ext>
            </a:extLst>
          </p:cNvPr>
          <p:cNvSpPr txBox="1"/>
          <p:nvPr/>
        </p:nvSpPr>
        <p:spPr>
          <a:xfrm>
            <a:off x="5440393" y="2927094"/>
            <a:ext cx="1316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Garamond" panose="02020404030301010803" pitchFamily="18" charset="0"/>
              </a:rPr>
              <a:t>Permissible Intrusion</a:t>
            </a:r>
            <a:endParaRPr lang="en-SG" sz="2000" dirty="0">
              <a:latin typeface="Garamond" panose="02020404030301010803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7A20846-4968-46C4-A163-95C22905CD10}"/>
              </a:ext>
            </a:extLst>
          </p:cNvPr>
          <p:cNvSpPr txBox="1"/>
          <p:nvPr/>
        </p:nvSpPr>
        <p:spPr>
          <a:xfrm>
            <a:off x="5106837" y="2266163"/>
            <a:ext cx="2524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Garamond" panose="02020404030301010803" pitchFamily="18" charset="0"/>
              </a:rPr>
              <a:t>Unprotected Realm</a:t>
            </a:r>
            <a:endParaRPr lang="en-SG" sz="2000" dirty="0">
              <a:latin typeface="Garamond" panose="02020404030301010803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8E5D8CB-2979-43B9-90A4-1BB3E8C4A3D5}"/>
              </a:ext>
            </a:extLst>
          </p:cNvPr>
          <p:cNvSpPr txBox="1"/>
          <p:nvPr/>
        </p:nvSpPr>
        <p:spPr>
          <a:xfrm>
            <a:off x="4901960" y="4072976"/>
            <a:ext cx="2524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Garamond" panose="02020404030301010803" pitchFamily="18" charset="0"/>
              </a:rPr>
              <a:t>Constitutionally Protected Realm</a:t>
            </a:r>
            <a:endParaRPr lang="en-SG" sz="2000" dirty="0">
              <a:latin typeface="Garamond" panose="02020404030301010803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4A5451B-067E-4A6C-9803-276127105F8F}"/>
              </a:ext>
            </a:extLst>
          </p:cNvPr>
          <p:cNvSpPr txBox="1"/>
          <p:nvPr/>
        </p:nvSpPr>
        <p:spPr>
          <a:xfrm>
            <a:off x="2687977" y="3143416"/>
            <a:ext cx="2524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Garamond" panose="02020404030301010803" pitchFamily="18" charset="0"/>
              </a:rPr>
              <a:t>Internal Limit</a:t>
            </a:r>
            <a:endParaRPr lang="en-SG" sz="2000" b="1" dirty="0">
              <a:latin typeface="Garamond" panose="02020404030301010803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C5BD087-8B07-4B0E-9987-7CE97979E4F6}"/>
              </a:ext>
            </a:extLst>
          </p:cNvPr>
          <p:cNvSpPr txBox="1"/>
          <p:nvPr/>
        </p:nvSpPr>
        <p:spPr>
          <a:xfrm>
            <a:off x="2687977" y="3143422"/>
            <a:ext cx="2524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Garamond" panose="02020404030301010803" pitchFamily="18" charset="0"/>
              </a:rPr>
              <a:t>Internal Limit</a:t>
            </a:r>
            <a:endParaRPr lang="en-SG" sz="2000" b="1" dirty="0">
              <a:latin typeface="Garamond" panose="02020404030301010803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184DF61-2073-4343-96D4-E557A66D7AB5}"/>
              </a:ext>
            </a:extLst>
          </p:cNvPr>
          <p:cNvSpPr txBox="1"/>
          <p:nvPr/>
        </p:nvSpPr>
        <p:spPr>
          <a:xfrm>
            <a:off x="9498149" y="3328082"/>
            <a:ext cx="2524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Garamond" panose="02020404030301010803" pitchFamily="18" charset="0"/>
              </a:rPr>
              <a:t>External Limit</a:t>
            </a:r>
            <a:endParaRPr lang="en-SG" sz="2000" b="1" dirty="0">
              <a:latin typeface="Garamond" panose="02020404030301010803" pitchFamily="18" charset="0"/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3A917CD-F8B3-41DA-9559-D1D187FDA0BB}"/>
              </a:ext>
            </a:extLst>
          </p:cNvPr>
          <p:cNvCxnSpPr>
            <a:cxnSpLocks/>
          </p:cNvCxnSpPr>
          <p:nvPr/>
        </p:nvCxnSpPr>
        <p:spPr>
          <a:xfrm flipH="1">
            <a:off x="4318958" y="3697414"/>
            <a:ext cx="137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Arrow: Right 47">
            <a:extLst>
              <a:ext uri="{FF2B5EF4-FFF2-40B4-BE49-F238E27FC236}">
                <a16:creationId xmlns:a16="http://schemas.microsoft.com/office/drawing/2014/main" id="{D5B678E6-2A17-4F4B-8472-29824C306807}"/>
              </a:ext>
            </a:extLst>
          </p:cNvPr>
          <p:cNvSpPr/>
          <p:nvPr/>
        </p:nvSpPr>
        <p:spPr>
          <a:xfrm rot="1994834">
            <a:off x="4052872" y="3487216"/>
            <a:ext cx="559746" cy="2614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00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224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D4E12-EDA8-41CB-876B-459738884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Garamond" panose="02020404030301010803" pitchFamily="18" charset="0"/>
              </a:rPr>
              <a:t>Informational Privacy</a:t>
            </a:r>
            <a:endParaRPr lang="en-SG" sz="4800" dirty="0">
              <a:latin typeface="Garamond" panose="02020404030301010803" pitchFamily="18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47BE319-E341-4118-80A3-F70CC198C24F}"/>
              </a:ext>
            </a:extLst>
          </p:cNvPr>
          <p:cNvSpPr/>
          <p:nvPr/>
        </p:nvSpPr>
        <p:spPr>
          <a:xfrm>
            <a:off x="2953109" y="1958151"/>
            <a:ext cx="6285781" cy="40862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000">
              <a:latin typeface="Garamond" panose="02020404030301010803" pitchFamily="18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EDE37EC-BCFA-4288-8768-B78A8C77BEF6}"/>
              </a:ext>
            </a:extLst>
          </p:cNvPr>
          <p:cNvSpPr/>
          <p:nvPr/>
        </p:nvSpPr>
        <p:spPr>
          <a:xfrm>
            <a:off x="4560497" y="2806460"/>
            <a:ext cx="3071004" cy="238664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000">
              <a:latin typeface="Garamond" panose="02020404030301010803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73FBB2C7-4A44-4605-8745-06E9891C2A3B}"/>
                  </a:ext>
                </a:extLst>
              </p14:cNvPr>
              <p14:cNvContentPartPr/>
              <p14:nvPr/>
            </p14:nvContentPartPr>
            <p14:xfrm>
              <a:off x="11814616" y="3645523"/>
              <a:ext cx="29880" cy="648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73FBB2C7-4A44-4605-8745-06E9891C2A3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796976" y="3627883"/>
                <a:ext cx="65520" cy="4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E479E538-EE80-4A63-A678-F7B2BBD05F66}"/>
                  </a:ext>
                </a:extLst>
              </p14:cNvPr>
              <p14:cNvContentPartPr/>
              <p14:nvPr/>
            </p14:nvContentPartPr>
            <p14:xfrm>
              <a:off x="2283256" y="3517723"/>
              <a:ext cx="7781400" cy="137412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E479E538-EE80-4A63-A678-F7B2BBD05F6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65256" y="3500083"/>
                <a:ext cx="7817040" cy="1409760"/>
              </a:xfrm>
              <a:prstGeom prst="rect">
                <a:avLst/>
              </a:prstGeom>
            </p:spPr>
          </p:pic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1A22CD78-9CDE-437C-90E8-6FCE2D7411B2}"/>
              </a:ext>
            </a:extLst>
          </p:cNvPr>
          <p:cNvSpPr txBox="1"/>
          <p:nvPr/>
        </p:nvSpPr>
        <p:spPr>
          <a:xfrm>
            <a:off x="5440393" y="2927094"/>
            <a:ext cx="1316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Garamond" panose="02020404030301010803" pitchFamily="18" charset="0"/>
              </a:rPr>
              <a:t>Permissible Intrusion</a:t>
            </a:r>
            <a:endParaRPr lang="en-SG" sz="2000" dirty="0">
              <a:latin typeface="Garamond" panose="02020404030301010803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7A20846-4968-46C4-A163-95C22905CD10}"/>
              </a:ext>
            </a:extLst>
          </p:cNvPr>
          <p:cNvSpPr txBox="1"/>
          <p:nvPr/>
        </p:nvSpPr>
        <p:spPr>
          <a:xfrm>
            <a:off x="5106837" y="2266163"/>
            <a:ext cx="2524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Garamond" panose="02020404030301010803" pitchFamily="18" charset="0"/>
              </a:rPr>
              <a:t>Public facts</a:t>
            </a:r>
            <a:endParaRPr lang="en-SG" sz="2000" dirty="0">
              <a:latin typeface="Garamond" panose="02020404030301010803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8E5D8CB-2979-43B9-90A4-1BB3E8C4A3D5}"/>
              </a:ext>
            </a:extLst>
          </p:cNvPr>
          <p:cNvSpPr txBox="1"/>
          <p:nvPr/>
        </p:nvSpPr>
        <p:spPr>
          <a:xfrm>
            <a:off x="4901960" y="4072976"/>
            <a:ext cx="2524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Garamond" panose="02020404030301010803" pitchFamily="18" charset="0"/>
              </a:rPr>
              <a:t>Private Facts</a:t>
            </a:r>
            <a:endParaRPr lang="en-SG" sz="2000" dirty="0">
              <a:latin typeface="Garamond" panose="02020404030301010803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4A5451B-067E-4A6C-9803-276127105F8F}"/>
              </a:ext>
            </a:extLst>
          </p:cNvPr>
          <p:cNvSpPr txBox="1"/>
          <p:nvPr/>
        </p:nvSpPr>
        <p:spPr>
          <a:xfrm>
            <a:off x="2687977" y="3143416"/>
            <a:ext cx="2524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Garamond" panose="02020404030301010803" pitchFamily="18" charset="0"/>
              </a:rPr>
              <a:t>Public Figure</a:t>
            </a:r>
            <a:endParaRPr lang="en-SG" sz="2000" b="1" dirty="0">
              <a:latin typeface="Garamond" panose="02020404030301010803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184DF61-2073-4343-96D4-E557A66D7AB5}"/>
              </a:ext>
            </a:extLst>
          </p:cNvPr>
          <p:cNvSpPr txBox="1"/>
          <p:nvPr/>
        </p:nvSpPr>
        <p:spPr>
          <a:xfrm>
            <a:off x="9498149" y="3328082"/>
            <a:ext cx="2524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Garamond" panose="02020404030301010803" pitchFamily="18" charset="0"/>
              </a:rPr>
              <a:t>Freedom of Speech</a:t>
            </a:r>
            <a:endParaRPr lang="en-SG" sz="2000" b="1" dirty="0">
              <a:latin typeface="Garamond" panose="02020404030301010803" pitchFamily="18" charset="0"/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3A917CD-F8B3-41DA-9559-D1D187FDA0BB}"/>
              </a:ext>
            </a:extLst>
          </p:cNvPr>
          <p:cNvCxnSpPr>
            <a:cxnSpLocks/>
          </p:cNvCxnSpPr>
          <p:nvPr/>
        </p:nvCxnSpPr>
        <p:spPr>
          <a:xfrm flipH="1">
            <a:off x="4318958" y="3697414"/>
            <a:ext cx="137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Arrow: Right 47">
            <a:extLst>
              <a:ext uri="{FF2B5EF4-FFF2-40B4-BE49-F238E27FC236}">
                <a16:creationId xmlns:a16="http://schemas.microsoft.com/office/drawing/2014/main" id="{D5B678E6-2A17-4F4B-8472-29824C306807}"/>
              </a:ext>
            </a:extLst>
          </p:cNvPr>
          <p:cNvSpPr/>
          <p:nvPr/>
        </p:nvSpPr>
        <p:spPr>
          <a:xfrm rot="1994834">
            <a:off x="4052872" y="3487216"/>
            <a:ext cx="559746" cy="2614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00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16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Widescreen</PresentationFormat>
  <Paragraphs>76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Garamond</vt:lpstr>
      <vt:lpstr>Office Theme</vt:lpstr>
      <vt:lpstr>Importing Proportionality through Legislation: A Philippine Experiment</vt:lpstr>
      <vt:lpstr>Outline</vt:lpstr>
      <vt:lpstr>Constitutional rights analysis</vt:lpstr>
      <vt:lpstr>Why no proportionality?</vt:lpstr>
      <vt:lpstr>Tiers of Rights</vt:lpstr>
      <vt:lpstr>2-Step Balancing </vt:lpstr>
      <vt:lpstr>Informational Privacy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Importing Proportionality through Legislation: A Philippine Experiment</dc:title>
  <dc:creator>Bryan Dennis Tiojanco</dc:creator>
  <cp:lastModifiedBy>winnie law</cp:lastModifiedBy>
  <cp:revision>12</cp:revision>
  <dcterms:created xsi:type="dcterms:W3CDTF">2018-12-09T01:26:37Z</dcterms:created>
  <dcterms:modified xsi:type="dcterms:W3CDTF">2018-12-10T00:37:11Z</dcterms:modified>
</cp:coreProperties>
</file>